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Acid Bold" pitchFamily="2" charset="-128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599" autoAdjust="0"/>
  </p:normalViewPr>
  <p:slideViewPr>
    <p:cSldViewPr>
      <p:cViewPr varScale="1">
        <p:scale>
          <a:sx n="75" d="100"/>
          <a:sy n="75" d="100"/>
        </p:scale>
        <p:origin x="624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70989" y="487948"/>
            <a:ext cx="16946022" cy="0"/>
          </a:xfrm>
          <a:prstGeom prst="line">
            <a:avLst/>
          </a:prstGeom>
          <a:ln w="19050" cap="flat">
            <a:solidFill>
              <a:srgbClr val="FFFFFF">
                <a:alpha val="49804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3" name="AutoShape 3"/>
          <p:cNvSpPr/>
          <p:nvPr/>
        </p:nvSpPr>
        <p:spPr>
          <a:xfrm>
            <a:off x="670989" y="9780002"/>
            <a:ext cx="16946022" cy="0"/>
          </a:xfrm>
          <a:prstGeom prst="line">
            <a:avLst/>
          </a:prstGeom>
          <a:ln w="19050" cap="flat">
            <a:solidFill>
              <a:srgbClr val="FFFFFF">
                <a:alpha val="49804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5050275" y="1718242"/>
            <a:ext cx="8187449" cy="6850516"/>
          </a:xfrm>
          <a:custGeom>
            <a:avLst/>
            <a:gdLst/>
            <a:ahLst/>
            <a:cxnLst/>
            <a:rect l="l" t="t" r="r" b="b"/>
            <a:pathLst>
              <a:path w="8187449" h="6850516">
                <a:moveTo>
                  <a:pt x="0" y="0"/>
                </a:moveTo>
                <a:lnTo>
                  <a:pt x="8187450" y="0"/>
                </a:lnTo>
                <a:lnTo>
                  <a:pt x="8187450" y="6850516"/>
                </a:lnTo>
                <a:lnTo>
                  <a:pt x="0" y="6850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757" b="-9757"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06551" y="752475"/>
            <a:ext cx="2048247" cy="1336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NAS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2908300"/>
            <a:ext cx="18288000" cy="4298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Il NAS (Network Attached Storage)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è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risorsa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critica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per la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memorizzazione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dati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sensibili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Distribuire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un honeypot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vicino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al NAS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attirerà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tentano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accedere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 file o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dati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importanti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 Questa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configurazione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aiuta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proteggere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risorse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preziose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deviando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potenziali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intrusioni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dal NAS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reale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catturando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informazioni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chiave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sui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metodi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degli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01824" y="2723996"/>
            <a:ext cx="11084353" cy="4771896"/>
          </a:xfrm>
          <a:custGeom>
            <a:avLst/>
            <a:gdLst/>
            <a:ahLst/>
            <a:cxnLst/>
            <a:rect l="l" t="t" r="r" b="b"/>
            <a:pathLst>
              <a:path w="11084353" h="4771896">
                <a:moveTo>
                  <a:pt x="0" y="0"/>
                </a:moveTo>
                <a:lnTo>
                  <a:pt x="11084352" y="0"/>
                </a:lnTo>
                <a:lnTo>
                  <a:pt x="11084352" y="4771896"/>
                </a:lnTo>
                <a:lnTo>
                  <a:pt x="0" y="4771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406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4686077" y="548640"/>
            <a:ext cx="8915846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4. Davanti a una VLAN Simulata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815117"/>
            <a:ext cx="18288000" cy="5003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strategia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più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avanzata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prevede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l'implementazione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un honeypot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davanti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VLAN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simulata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(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realtà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non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esiste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).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Questo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approccio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crea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un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ambiente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rete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falso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ingannando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ulteriormente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facendoli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credere di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navigare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rete interna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legittima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Interagendo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con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questa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VLAN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fittizia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rivelano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le loro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intenzioni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tattiche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strumenti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fornendo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informazioni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preziose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senza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alcun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rischio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per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sistemi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reali</a:t>
            </a:r>
            <a:r>
              <a:rPr lang="en-US" sz="4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22530" y="704850"/>
            <a:ext cx="3731270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VLAN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89431" y="4211638"/>
            <a:ext cx="15040718" cy="1539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ESEMPI PRATICI ---------&gt;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71781" y="2375275"/>
            <a:ext cx="10944437" cy="6883025"/>
          </a:xfrm>
          <a:custGeom>
            <a:avLst/>
            <a:gdLst/>
            <a:ahLst/>
            <a:cxnLst/>
            <a:rect l="l" t="t" r="r" b="b"/>
            <a:pathLst>
              <a:path w="10944437" h="6883025">
                <a:moveTo>
                  <a:pt x="0" y="0"/>
                </a:moveTo>
                <a:lnTo>
                  <a:pt x="10944438" y="0"/>
                </a:lnTo>
                <a:lnTo>
                  <a:pt x="10944438" y="6883025"/>
                </a:lnTo>
                <a:lnTo>
                  <a:pt x="0" y="6883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6538986" y="472041"/>
            <a:ext cx="6110213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PENTBOX</a:t>
            </a: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2038" y="1536770"/>
            <a:ext cx="15345434" cy="8324898"/>
          </a:xfrm>
          <a:custGeom>
            <a:avLst/>
            <a:gdLst/>
            <a:ahLst/>
            <a:cxnLst/>
            <a:rect l="l" t="t" r="r" b="b"/>
            <a:pathLst>
              <a:path w="15345434" h="8324898">
                <a:moveTo>
                  <a:pt x="0" y="0"/>
                </a:moveTo>
                <a:lnTo>
                  <a:pt x="15345434" y="0"/>
                </a:lnTo>
                <a:lnTo>
                  <a:pt x="15345434" y="8324898"/>
                </a:lnTo>
                <a:lnTo>
                  <a:pt x="0" y="8324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4355648" y="230506"/>
            <a:ext cx="8818215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PRIMO TEST CON LA PORTA 80</a:t>
            </a:r>
          </a:p>
        </p:txBody>
      </p:sp>
    </p:spTree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346835"/>
            <a:ext cx="15613408" cy="8489790"/>
          </a:xfrm>
          <a:custGeom>
            <a:avLst/>
            <a:gdLst/>
            <a:ahLst/>
            <a:cxnLst/>
            <a:rect l="l" t="t" r="r" b="b"/>
            <a:pathLst>
              <a:path w="15613408" h="8489790">
                <a:moveTo>
                  <a:pt x="0" y="0"/>
                </a:moveTo>
                <a:lnTo>
                  <a:pt x="15613408" y="0"/>
                </a:lnTo>
                <a:lnTo>
                  <a:pt x="15613408" y="8489790"/>
                </a:lnTo>
                <a:lnTo>
                  <a:pt x="0" y="84897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3681971" y="230506"/>
            <a:ext cx="10924059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SECONDO CON LA PORTA 23 (TELNET)</a:t>
            </a:r>
          </a:p>
        </p:txBody>
      </p:sp>
    </p:spTree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233958"/>
            <a:ext cx="15540790" cy="8430878"/>
          </a:xfrm>
          <a:custGeom>
            <a:avLst/>
            <a:gdLst/>
            <a:ahLst/>
            <a:cxnLst/>
            <a:rect l="l" t="t" r="r" b="b"/>
            <a:pathLst>
              <a:path w="15540790" h="8430878">
                <a:moveTo>
                  <a:pt x="0" y="0"/>
                </a:moveTo>
                <a:lnTo>
                  <a:pt x="15540790" y="0"/>
                </a:lnTo>
                <a:lnTo>
                  <a:pt x="15540790" y="8430878"/>
                </a:lnTo>
                <a:lnTo>
                  <a:pt x="0" y="8430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6323265" y="-266700"/>
            <a:ext cx="5030535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COWRIE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762754"/>
            <a:ext cx="18288000" cy="5998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endParaRPr dirty="0"/>
          </a:p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honeypot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sono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parte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fondamentale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un'architettura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sicurezza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robusta.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Collocandoli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strategicamente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in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queste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posizioni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Falcon Forcers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può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migliorare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notevolmente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la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postura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sicurezza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della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vostra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organizzazione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Raccomandiamo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l'implementazione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queste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soluzioni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per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garantire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la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vostra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azienda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rimanga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resiliente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fronte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 un panorama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minacce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in continua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evoluzione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482446" y="230506"/>
            <a:ext cx="3323109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Conclusione</a:t>
            </a:r>
          </a:p>
        </p:txBody>
      </p:sp>
    </p:spTree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16789" y="1785070"/>
            <a:ext cx="6977590" cy="6953888"/>
          </a:xfrm>
          <a:custGeom>
            <a:avLst/>
            <a:gdLst/>
            <a:ahLst/>
            <a:cxnLst/>
            <a:rect l="l" t="t" r="r" b="b"/>
            <a:pathLst>
              <a:path w="6977590" h="6953888">
                <a:moveTo>
                  <a:pt x="0" y="0"/>
                </a:moveTo>
                <a:lnTo>
                  <a:pt x="6977591" y="0"/>
                </a:lnTo>
                <a:lnTo>
                  <a:pt x="6977591" y="6953888"/>
                </a:lnTo>
                <a:lnTo>
                  <a:pt x="0" y="6953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0" b="-170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333115" y="4291965"/>
            <a:ext cx="9813063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Perché configurare gli Honeypot?</a:t>
            </a: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177540"/>
            <a:ext cx="18288000" cy="376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Honeypot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sono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sistemi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esca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progettati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per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attirare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permettendoci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raccogliere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informazioni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sulle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loro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tattiche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tecniche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 procedure senza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rischiare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asset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critici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Agiscono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come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una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difesa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proattiva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monitorando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il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comportamento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degli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endParaRPr lang="en-US" sz="4200" dirty="0">
              <a:solidFill>
                <a:srgbClr val="FFFFFF"/>
              </a:solidFill>
              <a:latin typeface="Acid Bold"/>
              <a:ea typeface="Acid Bold"/>
              <a:cs typeface="Acid Bold"/>
              <a:sym typeface="Acid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72916" y="742950"/>
            <a:ext cx="6209184" cy="141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Introduzione</a:t>
            </a: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788556"/>
            <a:ext cx="18288000" cy="1541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Noi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raccomandiamo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l'implementazione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Honeypot in diverse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posizioni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strategiche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all'interno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della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vostra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infrastruttura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581390" y="6662129"/>
            <a:ext cx="7125221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Andiamo 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vedere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quali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...</a:t>
            </a:r>
          </a:p>
        </p:txBody>
      </p:sp>
    </p:spTree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79506" y="1028700"/>
            <a:ext cx="12328989" cy="8229600"/>
          </a:xfrm>
          <a:custGeom>
            <a:avLst/>
            <a:gdLst/>
            <a:ahLst/>
            <a:cxnLst/>
            <a:rect l="l" t="t" r="r" b="b"/>
            <a:pathLst>
              <a:path w="12328989" h="8229600">
                <a:moveTo>
                  <a:pt x="0" y="0"/>
                </a:moveTo>
                <a:lnTo>
                  <a:pt x="12328988" y="0"/>
                </a:lnTo>
                <a:lnTo>
                  <a:pt x="123289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4952256" y="1232358"/>
            <a:ext cx="8383488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171C1C"/>
                </a:solidFill>
                <a:latin typeface="Acid Bold"/>
                <a:ea typeface="Acid Bold"/>
                <a:cs typeface="Acid Bold"/>
                <a:sym typeface="Acid Bold"/>
              </a:rPr>
              <a:t>1. DMZ (Zona Demilitarizzata)</a:t>
            </a:r>
          </a:p>
        </p:txBody>
      </p:sp>
    </p:spTree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034930"/>
            <a:ext cx="18288000" cy="376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Posizionando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un honeypot qui,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possiamo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monitorare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il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traffico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in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ingresso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e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identificare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tentativi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malevoli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violare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il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perimetro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di rete.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Gli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attaccanti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mirano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servizi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nella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DMZ, come server web o di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posta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elettronica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,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verranno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attirati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interagire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con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l'honeypot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invece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che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con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sistemi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reali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24444" y="704850"/>
            <a:ext cx="3119756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DMZ</a:t>
            </a: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81311" y="1491971"/>
            <a:ext cx="10972800" cy="8229600"/>
          </a:xfrm>
          <a:custGeom>
            <a:avLst/>
            <a:gdLst/>
            <a:ahLst/>
            <a:cxnLst/>
            <a:rect l="l" t="t" r="r" b="b"/>
            <a:pathLst>
              <a:path w="10972800" h="8229600">
                <a:moveTo>
                  <a:pt x="0" y="0"/>
                </a:moveTo>
                <a:lnTo>
                  <a:pt x="10972800" y="0"/>
                </a:lnTo>
                <a:lnTo>
                  <a:pt x="109728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-268710" y="56272"/>
            <a:ext cx="18413367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2. Tra il Firewall e la Rete Interna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485283"/>
            <a:ext cx="18288000" cy="376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Questa configurazione è particolarmente efficace per catturare minacce interne o attacchi persistenti avanzati (APT) che potrebbero aver infiltrato l'organizzazione. Funziona come un secondo strato di difesa, offrendo una maggiore visibilità sulle attività all'interno della rete fidata.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99940" y="467822"/>
            <a:ext cx="16659360" cy="1539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Tra il Firewall e la Rete Interna</a:t>
            </a:r>
          </a:p>
        </p:txBody>
      </p:sp>
    </p:spTree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22628" y="1452422"/>
            <a:ext cx="10375858" cy="8048386"/>
          </a:xfrm>
          <a:custGeom>
            <a:avLst/>
            <a:gdLst/>
            <a:ahLst/>
            <a:cxnLst/>
            <a:rect l="l" t="t" r="r" b="b"/>
            <a:pathLst>
              <a:path w="10375858" h="8048386">
                <a:moveTo>
                  <a:pt x="0" y="0"/>
                </a:moveTo>
                <a:lnTo>
                  <a:pt x="10375859" y="0"/>
                </a:lnTo>
                <a:lnTo>
                  <a:pt x="10375859" y="8048386"/>
                </a:lnTo>
                <a:lnTo>
                  <a:pt x="0" y="80483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13" t="-5223" r="-4413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4331643" y="230506"/>
            <a:ext cx="9624715" cy="696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3.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Vicino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al NAS </a:t>
            </a:r>
            <a:r>
              <a:rPr lang="en-US" sz="4200" dirty="0" err="1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nella</a:t>
            </a:r>
            <a:r>
              <a:rPr lang="en-US" sz="4200" dirty="0">
                <a:solidFill>
                  <a:srgbClr val="FFFFFF"/>
                </a:solidFill>
                <a:latin typeface="Acid Bold"/>
                <a:ea typeface="Acid Bold"/>
                <a:cs typeface="Acid Bold"/>
                <a:sym typeface="Acid Bold"/>
              </a:rPr>
              <a:t> Rete interna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404</Words>
  <Application>Microsoft Macintosh PowerPoint</Application>
  <PresentationFormat>Personalizzato</PresentationFormat>
  <Paragraphs>25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2" baseType="lpstr">
      <vt:lpstr>Calibri</vt:lpstr>
      <vt:lpstr>Arial</vt:lpstr>
      <vt:lpstr>Acid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Perché gli Honeypot?</dc:title>
  <cp:lastModifiedBy>Pietro Caruso</cp:lastModifiedBy>
  <cp:revision>2</cp:revision>
  <dcterms:created xsi:type="dcterms:W3CDTF">2006-08-16T00:00:00Z</dcterms:created>
  <dcterms:modified xsi:type="dcterms:W3CDTF">2024-09-06T13:22:16Z</dcterms:modified>
  <dc:identifier>DAGP-T0_P2A</dc:identifier>
</cp:coreProperties>
</file>

<file path=docProps/thumbnail.jpeg>
</file>